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8" r:id="rId2"/>
    <p:sldId id="269" r:id="rId3"/>
    <p:sldId id="270" r:id="rId4"/>
    <p:sldId id="278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3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3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3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3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0000"/>
    <a:srgbClr val="FF0066"/>
    <a:srgbClr val="FFFF00"/>
    <a:srgbClr val="000066"/>
    <a:srgbClr val="0099FF"/>
    <a:srgbClr val="FF33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70" autoAdjust="0"/>
    <p:restoredTop sz="92453" autoAdjust="0"/>
  </p:normalViewPr>
  <p:slideViewPr>
    <p:cSldViewPr>
      <p:cViewPr>
        <p:scale>
          <a:sx n="75" d="100"/>
          <a:sy n="75" d="100"/>
        </p:scale>
        <p:origin x="-1284" y="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5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D4030E2-FD33-4027-A9C8-97A06715D0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374D-802A-46DE-AD7E-3796424EC5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90B41-7941-401F-8491-3CCCE7BAF3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C842A-5212-42FA-9562-C057506327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7DAA-7C5B-41B3-8DF9-8DB6D8E741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8D0A-C7C9-4886-8B30-950BB0E69C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328AE03-E177-436D-B788-A11BA5AE6B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C8AB2D2-4188-4B9F-BD35-FB4701DB1E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877E3-8107-4E69-9C70-2413403A67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71E8B-BB8C-4638-880A-BFF985F7DD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3FC7E-02AE-4A12-9A23-AAC54932FA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F26192B-08A1-4756-AA93-7FFE8D6B87F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755576" y="980728"/>
            <a:ext cx="6858048" cy="1571636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3600" b="1" i="1" dirty="0">
                <a:solidFill>
                  <a:srgbClr val="FF0000"/>
                </a:solidFill>
                <a:effectLst/>
              </a:rPr>
              <a:t>div</a:t>
            </a:r>
            <a:r>
              <a:rPr lang="en-US" b="1" i="1" dirty="0">
                <a:effectLst/>
              </a:rPr>
              <a:t> </a:t>
            </a:r>
            <a:r>
              <a:rPr lang="en-US" dirty="0">
                <a:effectLst/>
              </a:rPr>
              <a:t>– </a:t>
            </a:r>
            <a:r>
              <a:rPr lang="ru-RU" dirty="0">
                <a:effectLst/>
              </a:rPr>
              <a:t>это </a:t>
            </a:r>
            <a:r>
              <a:rPr lang="ru-RU" dirty="0" smtClean="0">
                <a:effectLst/>
              </a:rPr>
              <a:t>целое значение при делении</a:t>
            </a:r>
            <a:endParaRPr lang="en-US" dirty="0" smtClean="0">
              <a:effectLst/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3600" b="1" i="1" dirty="0">
                <a:solidFill>
                  <a:srgbClr val="00B050"/>
                </a:solidFill>
              </a:rPr>
              <a:t>mod</a:t>
            </a:r>
            <a:r>
              <a:rPr lang="en-US" dirty="0" smtClean="0"/>
              <a:t> – </a:t>
            </a:r>
            <a:r>
              <a:rPr lang="ru-RU" dirty="0" smtClean="0"/>
              <a:t>остаток деления при делении</a:t>
            </a:r>
            <a:endParaRPr lang="ru-RU" dirty="0" smtClean="0">
              <a:effectLst/>
            </a:endParaRPr>
          </a:p>
        </p:txBody>
      </p:sp>
      <p:sp>
        <p:nvSpPr>
          <p:cNvPr id="50184" name="Rectangle 8"/>
          <p:cNvSpPr>
            <a:spLocks noChangeArrowheads="1"/>
          </p:cNvSpPr>
          <p:nvPr/>
        </p:nvSpPr>
        <p:spPr bwMode="auto">
          <a:xfrm>
            <a:off x="395536" y="5301208"/>
            <a:ext cx="832100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effectLst/>
              </a:rPr>
              <a:t>результатом </a:t>
            </a:r>
            <a:r>
              <a:rPr lang="ru-RU" sz="4000" dirty="0" smtClean="0">
                <a:effectLst/>
              </a:rPr>
              <a:t>операций </a:t>
            </a:r>
            <a:r>
              <a:rPr lang="en-US" sz="4000" dirty="0" smtClean="0">
                <a:solidFill>
                  <a:srgbClr val="FF0000"/>
                </a:solidFill>
              </a:rPr>
              <a:t>div</a:t>
            </a:r>
            <a:r>
              <a:rPr lang="ru-RU" sz="4000" dirty="0" smtClean="0">
                <a:solidFill>
                  <a:srgbClr val="FF0000"/>
                </a:solidFill>
              </a:rPr>
              <a:t> </a:t>
            </a:r>
            <a:r>
              <a:rPr lang="ru-RU" sz="4000" dirty="0" smtClean="0"/>
              <a:t>и</a:t>
            </a:r>
            <a:r>
              <a:rPr lang="ru-RU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smtClean="0">
                <a:solidFill>
                  <a:srgbClr val="00B050"/>
                </a:solidFill>
              </a:rPr>
              <a:t>mod</a:t>
            </a:r>
            <a:r>
              <a:rPr lang="en-US" sz="4000" dirty="0" smtClean="0">
                <a:solidFill>
                  <a:srgbClr val="FF0000"/>
                </a:solidFill>
                <a:effectLst/>
              </a:rPr>
              <a:t> </a:t>
            </a:r>
            <a:endParaRPr lang="ru-RU" sz="4000" dirty="0" smtClean="0">
              <a:solidFill>
                <a:srgbClr val="FF0000"/>
              </a:solidFill>
              <a:effectLst/>
            </a:endParaRPr>
          </a:p>
          <a:p>
            <a:pPr algn="ctr"/>
            <a:r>
              <a:rPr lang="ru-RU" sz="4000" dirty="0" smtClean="0">
                <a:effectLst/>
              </a:rPr>
              <a:t>всегда </a:t>
            </a:r>
            <a:r>
              <a:rPr lang="ru-RU" sz="4000" dirty="0" smtClean="0">
                <a:effectLst/>
              </a:rPr>
              <a:t>буд</a:t>
            </a:r>
            <a:r>
              <a:rPr lang="ru-RU" sz="4000" dirty="0" smtClean="0">
                <a:effectLst/>
              </a:rPr>
              <a:t>ут </a:t>
            </a:r>
            <a:r>
              <a:rPr lang="ru-RU" sz="4000" dirty="0" smtClean="0">
                <a:solidFill>
                  <a:srgbClr val="FF0000"/>
                </a:solidFill>
                <a:effectLst/>
              </a:rPr>
              <a:t>целые числа</a:t>
            </a:r>
            <a:endParaRPr lang="ru-RU" sz="4000" dirty="0">
              <a:solidFill>
                <a:srgbClr val="FF0000"/>
              </a:solidFill>
              <a:effectLst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16210" y="3143248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403692" y="3782801"/>
            <a:ext cx="655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143108" y="3139859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2130590" y="3782801"/>
            <a:ext cx="49885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2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16210" y="4357694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1</a:t>
            </a:r>
            <a:endParaRPr lang="ru-RU" dirty="0">
              <a:solidFill>
                <a:srgbClr val="00B050"/>
              </a:solidFill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 bwMode="auto">
          <a:xfrm rot="5400000">
            <a:off x="1487648" y="3786190"/>
            <a:ext cx="1000132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Прямая соединительная линия 25"/>
          <p:cNvCxnSpPr/>
          <p:nvPr/>
        </p:nvCxnSpPr>
        <p:spPr bwMode="auto">
          <a:xfrm>
            <a:off x="1987714" y="3786190"/>
            <a:ext cx="857256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Прямая соединительная линия 27"/>
          <p:cNvCxnSpPr/>
          <p:nvPr/>
        </p:nvCxnSpPr>
        <p:spPr bwMode="auto">
          <a:xfrm>
            <a:off x="1142976" y="4357694"/>
            <a:ext cx="71438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Прямая соединительная линия 34"/>
          <p:cNvCxnSpPr/>
          <p:nvPr/>
        </p:nvCxnSpPr>
        <p:spPr bwMode="auto">
          <a:xfrm>
            <a:off x="1273334" y="3786190"/>
            <a:ext cx="214314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" name="Прямоугольник 2"/>
          <p:cNvSpPr/>
          <p:nvPr/>
        </p:nvSpPr>
        <p:spPr>
          <a:xfrm>
            <a:off x="3995936" y="2921648"/>
            <a:ext cx="4572000" cy="10895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buNone/>
            </a:pPr>
            <a:r>
              <a:rPr lang="ru-RU" dirty="0"/>
              <a:t>5 </a:t>
            </a:r>
            <a:r>
              <a:rPr lang="en-US" dirty="0">
                <a:solidFill>
                  <a:srgbClr val="FF0000"/>
                </a:solidFill>
              </a:rPr>
              <a:t>div</a:t>
            </a:r>
            <a:r>
              <a:rPr lang="en-US" dirty="0"/>
              <a:t> </a:t>
            </a:r>
            <a:r>
              <a:rPr lang="ru-RU" dirty="0"/>
              <a:t>2</a:t>
            </a:r>
            <a:r>
              <a:rPr lang="en-US" dirty="0"/>
              <a:t> </a:t>
            </a:r>
            <a:r>
              <a:rPr lang="ru-RU" dirty="0"/>
              <a:t>=</a:t>
            </a:r>
            <a:r>
              <a:rPr lang="en-US" dirty="0"/>
              <a:t> </a:t>
            </a:r>
            <a:r>
              <a:rPr lang="ru-RU" dirty="0"/>
              <a:t> 2</a:t>
            </a:r>
          </a:p>
          <a:p>
            <a:pPr algn="ctr">
              <a:lnSpc>
                <a:spcPct val="90000"/>
              </a:lnSpc>
              <a:buNone/>
            </a:pPr>
            <a:r>
              <a:rPr lang="ru-RU" dirty="0">
                <a:solidFill>
                  <a:srgbClr val="000000"/>
                </a:solidFill>
              </a:rPr>
              <a:t>5 </a:t>
            </a:r>
            <a:r>
              <a:rPr lang="en-US" dirty="0">
                <a:solidFill>
                  <a:srgbClr val="00B050"/>
                </a:solidFill>
              </a:rPr>
              <a:t>mod</a:t>
            </a:r>
            <a:r>
              <a:rPr lang="en-US" dirty="0">
                <a:solidFill>
                  <a:srgbClr val="000000"/>
                </a:solidFill>
              </a:rPr>
              <a:t> 2 = 1</a:t>
            </a:r>
            <a:endParaRPr lang="ru-RU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500"/>
                            </p:stCondLst>
                            <p:childTnLst>
                              <p:par>
                                <p:cTn id="5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65 0.00161 C 0.11042 -0.0044 0.27865 0.00115 0.32986 -0.03191 C 0.38091 -0.06521 0.36511 -0.1644 0.37327 -0.19792 C 0.38143 -0.23145 0.37726 -0.22613 0.3783 -0.2333 " pathEditMode="relative" rAng="0" ptsTypes="aaaa">
                                      <p:cBhvr>
                                        <p:cTn id="5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700" y="-11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500"/>
                            </p:stCondLst>
                            <p:childTnLst>
                              <p:par>
                                <p:cTn id="61" presetID="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2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4" grpId="0"/>
      <p:bldP spid="9" grpId="0"/>
      <p:bldP spid="10" grpId="0"/>
      <p:bldP spid="11" grpId="0"/>
      <p:bldP spid="12" grpId="1"/>
      <p:bldP spid="12" grpId="2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0" dirty="0" smtClean="0">
                <a:effectLst/>
                <a:latin typeface="+mn-lt"/>
              </a:rPr>
              <a:t>Как записать с помощью </a:t>
            </a:r>
            <a:r>
              <a:rPr lang="en-US" sz="4000" b="0" dirty="0" smtClean="0">
                <a:effectLst/>
                <a:latin typeface="+mn-lt"/>
              </a:rPr>
              <a:t>mod</a:t>
            </a:r>
            <a:r>
              <a:rPr lang="ru-RU" sz="4000" b="0" dirty="0" smtClean="0">
                <a:effectLst/>
                <a:latin typeface="+mn-lt"/>
              </a:rPr>
              <a:t> условие </a:t>
            </a:r>
            <a:r>
              <a:rPr lang="ru-RU" sz="49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Arial" charset="0"/>
              </a:rPr>
              <a:t>четности </a:t>
            </a:r>
            <a:r>
              <a:rPr lang="ru-RU" sz="4000" b="0" dirty="0" smtClean="0">
                <a:effectLst/>
                <a:latin typeface="+mn-lt"/>
              </a:rPr>
              <a:t>числа?</a:t>
            </a:r>
            <a:endParaRPr lang="ru-RU" sz="4000" b="0" dirty="0">
              <a:effectLst/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14546" y="1905000"/>
            <a:ext cx="2071702" cy="95249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X </a:t>
            </a:r>
            <a:r>
              <a:rPr lang="en-US" sz="44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mod</a:t>
            </a:r>
            <a:r>
              <a:rPr lang="ru-RU" sz="44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473105" y="3143248"/>
            <a:ext cx="8385175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Как записать с помощью </a:t>
            </a: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mod</a:t>
            </a:r>
            <a:r>
              <a:rPr kumimoji="0" lang="ru-RU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условие </a:t>
            </a:r>
            <a:r>
              <a:rPr lang="ru-RU" sz="4400" dirty="0" smtClean="0">
                <a:solidFill>
                  <a:srgbClr val="0000CC"/>
                </a:solidFill>
              </a:rPr>
              <a:t>нечетности</a:t>
            </a:r>
            <a:r>
              <a:rPr kumimoji="0" lang="ru-RU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целого </a:t>
            </a:r>
            <a:r>
              <a:rPr lang="ru-RU" sz="4000" kern="0" dirty="0" smtClean="0">
                <a:solidFill>
                  <a:schemeClr val="tx2"/>
                </a:solidFill>
                <a:effectLst/>
                <a:latin typeface="+mn-lt"/>
                <a:ea typeface="+mj-ea"/>
                <a:cs typeface="+mj-cs"/>
              </a:rPr>
              <a:t>положительного </a:t>
            </a:r>
            <a:r>
              <a:rPr kumimoji="0" lang="ru-RU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числа?</a:t>
            </a:r>
          </a:p>
        </p:txBody>
      </p:sp>
      <p:sp>
        <p:nvSpPr>
          <p:cNvPr id="6" name="TextBox 5"/>
          <p:cNvSpPr txBox="1"/>
          <p:nvPr/>
        </p:nvSpPr>
        <p:spPr>
          <a:xfrm flipH="1">
            <a:off x="5214942" y="1928802"/>
            <a:ext cx="5715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0000CC"/>
                </a:solidFill>
              </a:rPr>
              <a:t>0</a:t>
            </a:r>
            <a:endParaRPr lang="ru-RU" sz="4400" dirty="0">
              <a:solidFill>
                <a:srgbClr val="0000CC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14810" y="1928802"/>
            <a:ext cx="10715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00CC"/>
                </a:solidFill>
              </a:rPr>
              <a:t>2 =</a:t>
            </a:r>
            <a:endParaRPr lang="ru-RU" sz="4400" dirty="0">
              <a:solidFill>
                <a:srgbClr val="0000CC"/>
              </a:solidFill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 bwMode="auto">
          <a:xfrm>
            <a:off x="2266960" y="4976834"/>
            <a:ext cx="1876412" cy="952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eaLnBrk="1" latinLnBrk="0" hangingPunct="1">
              <a:lnSpc>
                <a:spcPct val="100000"/>
              </a:lnSpc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sz="4400" dirty="0" smtClean="0">
                <a:solidFill>
                  <a:srgbClr val="0000CC"/>
                </a:solidFill>
              </a:rPr>
              <a:t>X mod</a:t>
            </a:r>
            <a:r>
              <a:rPr lang="ru-RU" sz="4400" dirty="0" smtClean="0">
                <a:solidFill>
                  <a:srgbClr val="0000CC"/>
                </a:solidFill>
              </a:rPr>
              <a:t> </a:t>
            </a:r>
            <a:endParaRPr lang="ru-RU" sz="4400" dirty="0">
              <a:solidFill>
                <a:srgbClr val="0000CC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22412" y="4965195"/>
            <a:ext cx="28797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00CC"/>
                </a:solidFill>
              </a:rPr>
              <a:t>2</a:t>
            </a:r>
            <a:r>
              <a:rPr lang="en-US" sz="4400" dirty="0" smtClean="0">
                <a:solidFill>
                  <a:srgbClr val="FFC000"/>
                </a:solidFill>
              </a:rPr>
              <a:t> </a:t>
            </a:r>
            <a:r>
              <a:rPr lang="en-US" sz="4400" dirty="0" smtClean="0">
                <a:solidFill>
                  <a:srgbClr val="0000CC"/>
                </a:solidFill>
              </a:rPr>
              <a:t>&lt;&gt;0</a:t>
            </a:r>
            <a:endParaRPr lang="ru-RU" sz="4400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8" grpId="0"/>
      <p:bldP spid="9" grpId="0" build="p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 noGrp="1"/>
          </p:cNvSpPr>
          <p:nvPr>
            <p:ph idx="1"/>
          </p:nvPr>
        </p:nvSpPr>
        <p:spPr bwMode="auto">
          <a:xfrm>
            <a:off x="571472" y="571480"/>
            <a:ext cx="8007350" cy="1666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2500"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Как записать с помощью </a:t>
            </a: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mod</a:t>
            </a:r>
            <a:r>
              <a:rPr kumimoji="0" lang="ru-RU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условие кратности числа</a:t>
            </a: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X </a:t>
            </a:r>
            <a:r>
              <a:rPr kumimoji="0" lang="ru-RU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трем?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57356" y="2643182"/>
            <a:ext cx="19288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X mod </a:t>
            </a:r>
            <a:endParaRPr lang="ru-RU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4786314" y="2659559"/>
            <a:ext cx="49885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0</a:t>
            </a:r>
            <a:endParaRPr lang="ru-RU" sz="4400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714348" y="3714752"/>
            <a:ext cx="8007350" cy="1666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Как записать с помощью </a:t>
            </a: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mod</a:t>
            </a:r>
            <a:r>
              <a:rPr kumimoji="0" lang="ru-RU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условие кратности числа </a:t>
            </a:r>
            <a:r>
              <a:rPr lang="en-US" sz="4000" kern="0" dirty="0" smtClean="0">
                <a:solidFill>
                  <a:schemeClr val="tx2"/>
                </a:solidFill>
                <a:effectLst/>
                <a:latin typeface="+mn-lt"/>
                <a:ea typeface="+mj-ea"/>
                <a:cs typeface="+mj-cs"/>
              </a:rPr>
              <a:t>X </a:t>
            </a:r>
            <a:r>
              <a:rPr lang="ru-RU" sz="4000" kern="0" dirty="0" smtClean="0">
                <a:solidFill>
                  <a:schemeClr val="tx2"/>
                </a:solidFill>
                <a:effectLst/>
                <a:latin typeface="+mn-lt"/>
                <a:ea typeface="+mj-ea"/>
                <a:cs typeface="+mj-cs"/>
              </a:rPr>
              <a:t>семи</a:t>
            </a:r>
            <a:r>
              <a:rPr kumimoji="0" lang="ru-RU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57356" y="5500702"/>
            <a:ext cx="197361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X mod </a:t>
            </a:r>
            <a:endParaRPr lang="ru-RU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4643438" y="5500702"/>
            <a:ext cx="49885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0</a:t>
            </a:r>
            <a:endParaRPr lang="ru-RU" sz="4400" dirty="0"/>
          </a:p>
        </p:txBody>
      </p:sp>
      <p:sp>
        <p:nvSpPr>
          <p:cNvPr id="11" name="TextBox 10"/>
          <p:cNvSpPr txBox="1"/>
          <p:nvPr/>
        </p:nvSpPr>
        <p:spPr>
          <a:xfrm>
            <a:off x="3714744" y="2659559"/>
            <a:ext cx="98616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3 =</a:t>
            </a:r>
            <a:endParaRPr lang="ru-RU" sz="4400" dirty="0"/>
          </a:p>
        </p:txBody>
      </p:sp>
      <p:sp>
        <p:nvSpPr>
          <p:cNvPr id="12" name="TextBox 11"/>
          <p:cNvSpPr txBox="1"/>
          <p:nvPr/>
        </p:nvSpPr>
        <p:spPr>
          <a:xfrm>
            <a:off x="3643306" y="5500702"/>
            <a:ext cx="98616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7</a:t>
            </a:r>
            <a:r>
              <a:rPr lang="ru-RU" sz="4400" dirty="0" smtClean="0"/>
              <a:t> </a:t>
            </a:r>
            <a:r>
              <a:rPr lang="en-US" sz="4400" dirty="0" smtClean="0"/>
              <a:t>=</a:t>
            </a:r>
            <a:endParaRPr lang="ru-RU" sz="4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8579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Дано трехзначное число. Разобрать его на цифры.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3357562"/>
            <a:ext cx="8472518" cy="3286148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read(x); 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        </a:t>
            </a:r>
            <a:r>
              <a:rPr lang="en-US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//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x:=strtoint(Edit1.Text)</a:t>
            </a:r>
            <a:endParaRPr lang="en-US" sz="24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a:= x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div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10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; 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// </a:t>
            </a:r>
            <a:r>
              <a:rPr lang="ru-RU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делим на 100 и берем целую часть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b:= x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mod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10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0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div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10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;  </a:t>
            </a:r>
            <a:r>
              <a:rPr lang="en-US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// </a:t>
            </a:r>
            <a:r>
              <a:rPr lang="ru-RU" sz="1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нужно 2 шага: </a:t>
            </a:r>
            <a:endParaRPr lang="ru-RU" sz="24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r>
              <a:rPr lang="ru-RU" sz="1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1) делим на 10</a:t>
            </a:r>
            <a:r>
              <a:rPr lang="en-US" sz="1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ru-RU" sz="1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и берем остаток  (</a:t>
            </a:r>
            <a:r>
              <a:rPr lang="en-US" sz="1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123 mod 10</a:t>
            </a:r>
            <a:r>
              <a:rPr lang="ru-RU" sz="1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0 даст 23). </a:t>
            </a:r>
          </a:p>
          <a:p>
            <a:pPr lvl="1">
              <a:buNone/>
            </a:pPr>
            <a:r>
              <a:rPr lang="ru-RU" sz="1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2) затем делим на 10, берем целую часть (23 </a:t>
            </a:r>
            <a:r>
              <a:rPr lang="en-US" sz="1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div 10=2)</a:t>
            </a:r>
            <a:r>
              <a:rPr lang="ru-RU" sz="1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с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:= x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mod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10;   </a:t>
            </a:r>
            <a:r>
              <a:rPr lang="en-US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// </a:t>
            </a:r>
            <a:r>
              <a:rPr lang="ru-RU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делим на 10 и берем остаток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write (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a,b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с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);     </a:t>
            </a:r>
            <a:r>
              <a:rPr lang="en-US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//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Label.Caption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:=‘</a:t>
            </a:r>
            <a:r>
              <a:rPr lang="ru-RU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В числе 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’</a:t>
            </a:r>
            <a:r>
              <a:rPr lang="ru-RU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Edit1.Text</a:t>
            </a:r>
            <a:r>
              <a:rPr lang="ru-RU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’ ‘</a:t>
            </a:r>
            <a:r>
              <a:rPr lang="ru-RU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+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IntToStr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(a)+’ </a:t>
            </a:r>
            <a:r>
              <a:rPr lang="ru-RU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сотен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’</a:t>
            </a:r>
            <a:r>
              <a:rPr lang="en-US" sz="20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+</a:t>
            </a:r>
            <a:r>
              <a:rPr lang="en-US" sz="2000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IntToStr</a:t>
            </a:r>
            <a:r>
              <a:rPr lang="en-US" sz="20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(b)+’ </a:t>
            </a:r>
            <a:r>
              <a:rPr lang="ru-RU" sz="20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десятков 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’</a:t>
            </a:r>
            <a:r>
              <a:rPr lang="en-US" sz="20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+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IntToStr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)+’ </a:t>
            </a:r>
            <a:r>
              <a:rPr lang="ru-RU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единиц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’</a:t>
            </a:r>
            <a:endParaRPr lang="ru-RU" sz="2000" dirty="0">
              <a:latin typeface="Arial" pitchFamily="34" charset="0"/>
              <a:cs typeface="Arial" pitchFamily="34" charset="0"/>
            </a:endParaRPr>
          </a:p>
          <a:p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857752" y="1571612"/>
            <a:ext cx="714380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effectLst/>
                <a:latin typeface="Arial" pitchFamily="34" charset="0"/>
                <a:cs typeface="Arial" pitchFamily="34" charset="0"/>
              </a:rPr>
              <a:t>123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357686" y="2571744"/>
            <a:ext cx="468000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effectLst/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143504" y="2571744"/>
            <a:ext cx="468000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effectLst/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929322" y="2571744"/>
            <a:ext cx="468000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effectLst/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357686" y="1428736"/>
            <a:ext cx="3571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effectLst/>
              </a:rPr>
              <a:t>x</a:t>
            </a:r>
            <a:endParaRPr lang="ru-RU" dirty="0">
              <a:effectLst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29124" y="2857496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effectLst/>
              </a:rPr>
              <a:t>а       </a:t>
            </a:r>
            <a:r>
              <a:rPr lang="en-US" sz="2400" dirty="0" smtClean="0">
                <a:effectLst/>
              </a:rPr>
              <a:t>b</a:t>
            </a:r>
            <a:r>
              <a:rPr lang="ru-RU" sz="2400" dirty="0" smtClean="0">
                <a:effectLst/>
              </a:rPr>
              <a:t>        </a:t>
            </a:r>
            <a:r>
              <a:rPr lang="en-US" sz="2400" dirty="0" smtClean="0">
                <a:effectLst/>
              </a:rPr>
              <a:t>c</a:t>
            </a:r>
            <a:endParaRPr lang="ru-RU" sz="2400" dirty="0">
              <a:effectLst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rot="5400000">
            <a:off x="4572000" y="2000240"/>
            <a:ext cx="50006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4" idx="2"/>
          </p:cNvCxnSpPr>
          <p:nvPr/>
        </p:nvCxnSpPr>
        <p:spPr>
          <a:xfrm rot="5400000">
            <a:off x="4964909" y="2178835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6200000" flipH="1">
            <a:off x="5500694" y="1928802"/>
            <a:ext cx="500066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|0.9|0.7|0.7|0.6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957</TotalTime>
  <Words>230</Words>
  <Application>Microsoft Office PowerPoint</Application>
  <PresentationFormat>Экран (4:3)</PresentationFormat>
  <Paragraphs>41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Городская</vt:lpstr>
      <vt:lpstr>Презентация PowerPoint</vt:lpstr>
      <vt:lpstr>Как записать с помощью mod условие четности числа?</vt:lpstr>
      <vt:lpstr>Презентация PowerPoint</vt:lpstr>
      <vt:lpstr>Дано трехзначное число. Разобрать его на цифры.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“Целочисленное деление”</dc:title>
  <dc:creator>Пользователь</dc:creator>
  <cp:lastModifiedBy>pc</cp:lastModifiedBy>
  <cp:revision>172</cp:revision>
  <dcterms:created xsi:type="dcterms:W3CDTF">2009-02-09T10:37:29Z</dcterms:created>
  <dcterms:modified xsi:type="dcterms:W3CDTF">2016-10-03T15:34:16Z</dcterms:modified>
</cp:coreProperties>
</file>